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176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https://lh7-rt.googleusercontent.com/docsz/AD_4nXdqZFvGpPMV5p76abfpRTgrQm4CQPArxCAWU2iSdr1YdY6Rw796Z_nPcfvYQ9IdAb_TWbqoXyRmyaW0rdjdNnw_d__OGJsYBse17y23FjypACCVA9LKQiW-64iDAeFJ9DeDHkd-?key=V9Hoo52ukIy-AUG4mYT6e_P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itting at a table with a computer&#10;&#10;Description automatically generated">
            <a:extLst>
              <a:ext uri="{FF2B5EF4-FFF2-40B4-BE49-F238E27FC236}">
                <a16:creationId xmlns:a16="http://schemas.microsoft.com/office/drawing/2014/main" id="{8EB89979-31C2-71FC-D044-E849BEE267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59" r="1" b="36684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008" y="365125"/>
            <a:ext cx="3658341" cy="189991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IN" sz="4000" dirty="0"/>
              <a:t>Deep Learning for Surface Defect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6" y="2434201"/>
            <a:ext cx="3222161" cy="3742762"/>
          </a:xfrm>
        </p:spPr>
        <p:txBody>
          <a:bodyPr>
            <a:normAutofit/>
          </a:bodyPr>
          <a:lstStyle/>
          <a:p>
            <a:r>
              <a:rPr lang="en-IN" sz="2000" dirty="0"/>
              <a:t>Using the NEU Surface Defect Dataset</a:t>
            </a:r>
          </a:p>
          <a:p>
            <a:r>
              <a:rPr lang="en-IN" sz="2000" dirty="0"/>
              <a:t>Presenter: Surya </a:t>
            </a:r>
            <a:r>
              <a:rPr lang="en-IN" sz="2000" dirty="0" err="1"/>
              <a:t>Vamshidhar</a:t>
            </a:r>
            <a:r>
              <a:rPr lang="en-IN" sz="2000" dirty="0"/>
              <a:t> </a:t>
            </a:r>
            <a:r>
              <a:rPr lang="en-IN" sz="2000" dirty="0" err="1"/>
              <a:t>Buneeti</a:t>
            </a:r>
            <a:endParaRPr lang="en-IN" sz="2000" dirty="0"/>
          </a:p>
          <a:p>
            <a:r>
              <a:rPr lang="en-IN" sz="2000" dirty="0"/>
              <a:t>Instructor: </a:t>
            </a:r>
            <a:r>
              <a:rPr lang="en-IN" sz="2000" dirty="0" err="1"/>
              <a:t>Dr.</a:t>
            </a:r>
            <a:r>
              <a:rPr lang="en-IN" sz="2000" dirty="0"/>
              <a:t> </a:t>
            </a:r>
            <a:r>
              <a:rPr lang="en-IN" sz="2000" dirty="0" err="1"/>
              <a:t>Chaojiang</a:t>
            </a:r>
            <a:r>
              <a:rPr lang="en-IN" sz="2000" dirty="0"/>
              <a:t> (CJ) Wu</a:t>
            </a:r>
          </a:p>
          <a:p>
            <a:r>
              <a:rPr lang="en-IN" sz="2000" dirty="0"/>
              <a:t>Date: April 29,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/>
          </a:bodyPr>
          <a:lstStyle/>
          <a:p>
            <a:r>
              <a:rPr lang="en-IN" sz="4000" dirty="0"/>
              <a:t>Model Architecture</a:t>
            </a:r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4C669DDE-1C39-825B-3358-6238B8E736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515" r="16593"/>
          <a:stretch/>
        </p:blipFill>
        <p:spPr>
          <a:xfrm>
            <a:off x="20" y="10"/>
            <a:ext cx="5202273" cy="68579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2265037"/>
            <a:ext cx="3281537" cy="3742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dirty="0"/>
              <a:t>• Three Conv2D layers with </a:t>
            </a:r>
            <a:r>
              <a:rPr lang="en-IN" sz="2000" dirty="0" err="1"/>
              <a:t>ReLU</a:t>
            </a:r>
            <a:r>
              <a:rPr lang="en-IN" sz="2000" dirty="0"/>
              <a:t> activation followed by </a:t>
            </a:r>
            <a:r>
              <a:rPr lang="en-IN" sz="2000" dirty="0" err="1"/>
              <a:t>MaxPooling</a:t>
            </a:r>
            <a:r>
              <a:rPr lang="en-IN" sz="2000" dirty="0"/>
              <a:t>.</a:t>
            </a:r>
          </a:p>
          <a:p>
            <a:pPr marL="0" indent="0">
              <a:buNone/>
            </a:pPr>
            <a:r>
              <a:rPr lang="en-IN" sz="2000" dirty="0"/>
              <a:t>• Flattened feature maps connected to a Dense layer with Dropout regularization.</a:t>
            </a:r>
          </a:p>
          <a:p>
            <a:pPr marL="0" indent="0">
              <a:buNone/>
            </a:pPr>
            <a:r>
              <a:rPr lang="en-IN" sz="2000" dirty="0"/>
              <a:t>• Output layer uses </a:t>
            </a:r>
            <a:r>
              <a:rPr lang="en-IN" sz="2000" dirty="0" err="1"/>
              <a:t>Softmax</a:t>
            </a:r>
            <a:r>
              <a:rPr lang="en-IN" sz="2000" dirty="0"/>
              <a:t> activation for multi-class classification.</a:t>
            </a:r>
          </a:p>
          <a:p>
            <a:pPr marL="0" indent="0">
              <a:buNone/>
            </a:pPr>
            <a:r>
              <a:rPr lang="en-IN" sz="2000" dirty="0"/>
              <a:t>• Optimizer: Adam | Loss Function: Categorical Cross-Entropy.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women looking at a book&#10;&#10;Description automatically generated">
            <a:extLst>
              <a:ext uri="{FF2B5EF4-FFF2-40B4-BE49-F238E27FC236}">
                <a16:creationId xmlns:a16="http://schemas.microsoft.com/office/drawing/2014/main" id="{93432734-B3C8-7048-5216-DB13C97464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3998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3352788" cy="1899912"/>
          </a:xfrm>
        </p:spPr>
        <p:txBody>
          <a:bodyPr>
            <a:normAutofit/>
          </a:bodyPr>
          <a:lstStyle/>
          <a:p>
            <a:r>
              <a:rPr lang="en-IN" sz="4000" dirty="0"/>
              <a:t>Training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6" y="2434201"/>
            <a:ext cx="3352789" cy="3742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dirty="0"/>
              <a:t>• Rapid early improvement during first few epochs.</a:t>
            </a:r>
          </a:p>
          <a:p>
            <a:pPr marL="0" indent="0">
              <a:buNone/>
            </a:pPr>
            <a:r>
              <a:rPr lang="en-IN" sz="2000" dirty="0"/>
              <a:t>• Validation accuracy peaked around 96% before minor overfitting.</a:t>
            </a:r>
          </a:p>
          <a:p>
            <a:pPr marL="0" indent="0">
              <a:buNone/>
            </a:pPr>
            <a:r>
              <a:rPr lang="en-IN" sz="2000" dirty="0"/>
              <a:t>• Early stopping applied after 9 epochs to prevent further overfitting.</a:t>
            </a:r>
          </a:p>
          <a:p>
            <a:pPr marL="0" indent="0">
              <a:buNone/>
            </a:pPr>
            <a:r>
              <a:rPr lang="en-IN" sz="2000" dirty="0"/>
              <a:t>• Final Validation Accuracy: 91.7% | Test Accuracy: 90%.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een and yellow layers">
            <a:extLst>
              <a:ext uri="{FF2B5EF4-FFF2-40B4-BE49-F238E27FC236}">
                <a16:creationId xmlns:a16="http://schemas.microsoft.com/office/drawing/2014/main" id="{6587CF90-A880-E306-7DE5-AC315722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09" r="5863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4363" y="417603"/>
            <a:ext cx="3590986" cy="1899912"/>
          </a:xfrm>
        </p:spPr>
        <p:txBody>
          <a:bodyPr>
            <a:normAutofit/>
          </a:bodyPr>
          <a:lstStyle/>
          <a:p>
            <a:r>
              <a:rPr lang="en-IN" sz="4000" dirty="0"/>
              <a:t>Classification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6922" y="2317515"/>
            <a:ext cx="3943349" cy="20309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000" dirty="0"/>
              <a:t>• Strong classification performance across most defect classes.</a:t>
            </a:r>
          </a:p>
          <a:p>
            <a:pPr marL="0" indent="0">
              <a:buNone/>
            </a:pPr>
            <a:r>
              <a:rPr lang="en-IN" sz="2000" dirty="0"/>
              <a:t>• Perfect precision and recall for 'Rolled-in Scale'.</a:t>
            </a:r>
          </a:p>
          <a:p>
            <a:pPr marL="0" indent="0">
              <a:buNone/>
            </a:pPr>
            <a:r>
              <a:rPr lang="en-IN" sz="2000" dirty="0"/>
              <a:t>• Lower recall for 'Pitted Surface' suggests improvement potential.</a:t>
            </a:r>
          </a:p>
        </p:txBody>
      </p:sp>
      <p:pic>
        <p:nvPicPr>
          <p:cNvPr id="6" name="Picture 5" descr="A black and white table with numbers&#10;&#10;Description automatically generated">
            <a:extLst>
              <a:ext uri="{FF2B5EF4-FFF2-40B4-BE49-F238E27FC236}">
                <a16:creationId xmlns:a16="http://schemas.microsoft.com/office/drawing/2014/main" id="{9AFD592B-E70A-6E0A-D70C-2794FB3A6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842" y="4698494"/>
            <a:ext cx="5795158" cy="21788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9007E8DD-5456-B467-A197-B8886E24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63" r="4440" b="-1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6" y="365125"/>
            <a:ext cx="3008405" cy="1899912"/>
          </a:xfrm>
        </p:spPr>
        <p:txBody>
          <a:bodyPr>
            <a:normAutofit/>
          </a:bodyPr>
          <a:lstStyle/>
          <a:p>
            <a:r>
              <a:rPr lang="en-IN" sz="4000" dirty="0"/>
              <a:t>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6" y="2434201"/>
            <a:ext cx="3388415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• Most classes classified accurately with minimal errors.</a:t>
            </a:r>
          </a:p>
          <a:p>
            <a:pPr marL="0" indent="0">
              <a:buNone/>
            </a:pPr>
            <a:r>
              <a:rPr lang="en-IN" sz="2000" dirty="0"/>
              <a:t>• Some confusion between visually similar classes like Pitted Surface and Inclusion.</a:t>
            </a:r>
          </a:p>
          <a:p>
            <a:pPr marL="0" indent="0">
              <a:buNone/>
            </a:pPr>
            <a:r>
              <a:rPr lang="en-IN" sz="2000" dirty="0"/>
              <a:t>• Model generalizes well with the given dataset size.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looking at a piece of paper&#10;&#10;Description automatically generated">
            <a:extLst>
              <a:ext uri="{FF2B5EF4-FFF2-40B4-BE49-F238E27FC236}">
                <a16:creationId xmlns:a16="http://schemas.microsoft.com/office/drawing/2014/main" id="{86FE57DC-EB15-C547-0411-F9A98CB2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14185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6423" y="233689"/>
            <a:ext cx="2866642" cy="1899912"/>
          </a:xfrm>
        </p:spPr>
        <p:txBody>
          <a:bodyPr>
            <a:normAutofit/>
          </a:bodyPr>
          <a:lstStyle/>
          <a:p>
            <a:r>
              <a:rPr lang="en-IN" sz="4000" dirty="0"/>
              <a:t>Learning Curves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011" y="1947313"/>
            <a:ext cx="4085112" cy="35272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dirty="0"/>
              <a:t>• Training and validation losses decreased consistently.</a:t>
            </a:r>
          </a:p>
          <a:p>
            <a:pPr marL="0" indent="0">
              <a:buNone/>
            </a:pPr>
            <a:r>
              <a:rPr lang="en-IN" sz="2000" dirty="0"/>
              <a:t>• Accuracy curves demonstrate stable and efficient model convergence.</a:t>
            </a:r>
          </a:p>
          <a:p>
            <a:pPr marL="0" indent="0">
              <a:buNone/>
            </a:pPr>
            <a:r>
              <a:rPr lang="en-IN" sz="2000" dirty="0"/>
              <a:t>• Minimal gap between training and validation indicates strong generalization.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95D8BB-67B8-B754-BE73-41CA71B80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6300" y="4495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3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B6E764F9-D7AA-A70A-2A15-AF3F2CC0F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00" y="4322625"/>
            <a:ext cx="5727700" cy="253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457200"/>
            <a:ext cx="3257550" cy="1929384"/>
          </a:xfrm>
        </p:spPr>
        <p:txBody>
          <a:bodyPr anchor="ctr">
            <a:normAutofit/>
          </a:bodyPr>
          <a:lstStyle/>
          <a:p>
            <a:r>
              <a:rPr lang="en-IN" sz="4000" dirty="0"/>
              <a:t>Confusion Matrix</a:t>
            </a:r>
          </a:p>
        </p:txBody>
      </p:sp>
      <p:sp>
        <p:nvSpPr>
          <p:cNvPr id="2057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59251" y="1415034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3820" y="4959"/>
                  <a:pt x="1554594" y="10798"/>
                  <a:pt x="1554480" y="13716"/>
                </a:cubicBezTo>
                <a:cubicBezTo>
                  <a:pt x="1338847" y="1555"/>
                  <a:pt x="1215066" y="33279"/>
                  <a:pt x="1067410" y="13716"/>
                </a:cubicBezTo>
                <a:cubicBezTo>
                  <a:pt x="919754" y="-5847"/>
                  <a:pt x="800465" y="-1492"/>
                  <a:pt x="549250" y="13716"/>
                </a:cubicBezTo>
                <a:cubicBezTo>
                  <a:pt x="298035" y="28924"/>
                  <a:pt x="158868" y="18197"/>
                  <a:pt x="0" y="13716"/>
                </a:cubicBezTo>
                <a:cubicBezTo>
                  <a:pt x="488" y="8630"/>
                  <a:pt x="480" y="6612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232" y="4157"/>
                  <a:pt x="1554673" y="7559"/>
                  <a:pt x="1554480" y="13716"/>
                </a:cubicBezTo>
                <a:cubicBezTo>
                  <a:pt x="1336087" y="7600"/>
                  <a:pt x="1310024" y="15187"/>
                  <a:pt x="1067410" y="13716"/>
                </a:cubicBezTo>
                <a:cubicBezTo>
                  <a:pt x="824796" y="12246"/>
                  <a:pt x="787902" y="30075"/>
                  <a:pt x="518160" y="13716"/>
                </a:cubicBezTo>
                <a:cubicBezTo>
                  <a:pt x="248418" y="-2643"/>
                  <a:pt x="133160" y="4633"/>
                  <a:pt x="0" y="13716"/>
                </a:cubicBezTo>
                <a:cubicBezTo>
                  <a:pt x="43" y="9160"/>
                  <a:pt x="-111" y="481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5947" y="457200"/>
            <a:ext cx="4505706" cy="19293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000" dirty="0"/>
              <a:t>• Strong class separation achieved.</a:t>
            </a:r>
          </a:p>
          <a:p>
            <a:pPr marL="0" indent="0">
              <a:buNone/>
            </a:pPr>
            <a:r>
              <a:rPr lang="en-IN" sz="2000" dirty="0"/>
              <a:t>• Pitted Surface defects occasionally misclassified as Inclusion defects.</a:t>
            </a:r>
          </a:p>
          <a:p>
            <a:pPr marL="0" indent="0">
              <a:buNone/>
            </a:pPr>
            <a:r>
              <a:rPr lang="en-IN" sz="2000" dirty="0"/>
              <a:t>• Overall low misclassification rate across the test set.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DFEB4A-3CA5-8E66-B0E0-ECE9DB1E0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891" y="2386584"/>
            <a:ext cx="7680632" cy="422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8086" y="0"/>
            <a:ext cx="5565913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0349" y="609600"/>
            <a:ext cx="3105011" cy="133083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IN" sz="4000" dirty="0"/>
              <a:t>Future Work - Identified Limitations</a:t>
            </a:r>
          </a:p>
        </p:txBody>
      </p:sp>
      <p:pic>
        <p:nvPicPr>
          <p:cNvPr id="5" name="Picture 4" descr="A person with a briefcase and a telescope&#10;&#10;Description automatically generated">
            <a:extLst>
              <a:ext uri="{FF2B5EF4-FFF2-40B4-BE49-F238E27FC236}">
                <a16:creationId xmlns:a16="http://schemas.microsoft.com/office/drawing/2014/main" id="{94D16C5F-DD35-E516-7A01-3AF545F249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07" r="-1" b="17474"/>
          <a:stretch/>
        </p:blipFill>
        <p:spPr>
          <a:xfrm>
            <a:off x="20" y="10"/>
            <a:ext cx="5176278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9730" y="2339814"/>
            <a:ext cx="3105010" cy="390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• Dataset limited in size and defect diversity.</a:t>
            </a:r>
          </a:p>
          <a:p>
            <a:pPr marL="0" indent="0">
              <a:buNone/>
            </a:pPr>
            <a:r>
              <a:rPr lang="en-IN" sz="2000" dirty="0"/>
              <a:t>• Deep models act as black-boxes, limiting interpretability.</a:t>
            </a:r>
          </a:p>
          <a:p>
            <a:pPr marL="0" indent="0">
              <a:buNone/>
            </a:pPr>
            <a:r>
              <a:rPr lang="en-IN" sz="2000" dirty="0"/>
              <a:t>• High computational cost affects real-time deployment feasibility.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running with his arms outstretched&#10;&#10;Description automatically generated">
            <a:extLst>
              <a:ext uri="{FF2B5EF4-FFF2-40B4-BE49-F238E27FC236}">
                <a16:creationId xmlns:a16="http://schemas.microsoft.com/office/drawing/2014/main" id="{8595B0CD-6CC5-59AC-444D-6BE20647AB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54" r="33795" b="-1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6" y="365125"/>
            <a:ext cx="3281537" cy="1899912"/>
          </a:xfrm>
        </p:spPr>
        <p:txBody>
          <a:bodyPr>
            <a:noAutofit/>
          </a:bodyPr>
          <a:lstStyle/>
          <a:p>
            <a:r>
              <a:rPr lang="en-IN" sz="4000" dirty="0"/>
              <a:t>Proposed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6" y="2101692"/>
            <a:ext cx="3495293" cy="3742762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IN" sz="2000" dirty="0"/>
              <a:t>• Use data augmentation and GANs to expand dataset diversity.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2000" dirty="0"/>
              <a:t>• Integrate Explainable AI (Grad-CAM, LIME, SHAP) for transparency.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2000" dirty="0"/>
              <a:t>• Adopt lightweight CNN architectures like </a:t>
            </a:r>
            <a:r>
              <a:rPr lang="en-IN" sz="2000" dirty="0" err="1"/>
              <a:t>MobileNet</a:t>
            </a:r>
            <a:r>
              <a:rPr lang="en-IN" sz="2000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2000" dirty="0"/>
              <a:t>• Explore edge-cloud hybrid solutions for faster real-time inspection.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2000" dirty="0"/>
              <a:t>• Implement online learning to allow models to adapt over time.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a handshake&#10;&#10;Description automatically generated">
            <a:extLst>
              <a:ext uri="{FF2B5EF4-FFF2-40B4-BE49-F238E27FC236}">
                <a16:creationId xmlns:a16="http://schemas.microsoft.com/office/drawing/2014/main" id="{09467753-AF8B-7822-4AC2-D5E75B96B9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39" r="-1" b="10709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/>
          </a:bodyPr>
          <a:lstStyle/>
          <a:p>
            <a:r>
              <a:rPr lang="en-IN" sz="4000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2149193"/>
            <a:ext cx="3352789" cy="3742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dirty="0"/>
              <a:t>• CNNs can accurately detect surface defects with ~90%+ accuracy.</a:t>
            </a:r>
          </a:p>
          <a:p>
            <a:pPr marL="0" indent="0">
              <a:buNone/>
            </a:pPr>
            <a:r>
              <a:rPr lang="en-IN" sz="2000" dirty="0"/>
              <a:t>• Results validate the use of deep learning in industrial quality control.</a:t>
            </a:r>
          </a:p>
          <a:p>
            <a:pPr marL="0" indent="0">
              <a:buNone/>
            </a:pPr>
            <a:r>
              <a:rPr lang="en-IN" sz="2000" dirty="0"/>
              <a:t>• Scaling datasets, improving model </a:t>
            </a:r>
            <a:r>
              <a:rPr lang="en-IN" sz="2000" dirty="0" err="1"/>
              <a:t>explainability</a:t>
            </a:r>
            <a:r>
              <a:rPr lang="en-IN" sz="2000" dirty="0"/>
              <a:t>, and optimizing for real-time use are key.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and person looking at a paper&#10;&#10;Description automatically generated">
            <a:extLst>
              <a:ext uri="{FF2B5EF4-FFF2-40B4-BE49-F238E27FC236}">
                <a16:creationId xmlns:a16="http://schemas.microsoft.com/office/drawing/2014/main" id="{D69F81D9-6154-2F70-7AEF-7D457BF71F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5438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/>
          </a:bodyPr>
          <a:lstStyle/>
          <a:p>
            <a:r>
              <a:rPr lang="en-IN" sz="4000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6" y="2434201"/>
            <a:ext cx="3495293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• Research papers on CNNs, GANs, Vision Transformers.</a:t>
            </a:r>
          </a:p>
          <a:p>
            <a:pPr marL="0" indent="0">
              <a:buNone/>
            </a:pPr>
            <a:r>
              <a:rPr lang="en-IN" sz="2000" dirty="0"/>
              <a:t>• NEU Surface Defect Dataset utilized for evaluation.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58A4E603-9D8D-CDDF-BD03-A1449E07F5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1" b="27793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/>
          </a:bodyPr>
          <a:lstStyle/>
          <a:p>
            <a:r>
              <a:rPr lang="en-IN" sz="4000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2434201"/>
            <a:ext cx="3493006" cy="3742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dirty="0"/>
              <a:t>• Deep learning has transformed machine understanding of visual and sequential data.</a:t>
            </a:r>
          </a:p>
          <a:p>
            <a:pPr marL="0" indent="0">
              <a:buNone/>
            </a:pPr>
            <a:r>
              <a:rPr lang="en-IN" sz="2000" dirty="0"/>
              <a:t>• Advanced models like </a:t>
            </a:r>
            <a:r>
              <a:rPr lang="en-IN" sz="2000" dirty="0" err="1"/>
              <a:t>ViTs</a:t>
            </a:r>
            <a:r>
              <a:rPr lang="en-IN" sz="2000" dirty="0"/>
              <a:t>, GANs, and CNNs drive breakthroughs in computer vision.</a:t>
            </a:r>
          </a:p>
          <a:p>
            <a:pPr marL="0" indent="0">
              <a:buNone/>
            </a:pPr>
            <a:r>
              <a:rPr lang="en-IN" sz="2000" dirty="0"/>
              <a:t>• This project focuses on CNN-based detection of surface defects using the NEU dataset.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rson pressing button">
            <a:extLst>
              <a:ext uri="{FF2B5EF4-FFF2-40B4-BE49-F238E27FC236}">
                <a16:creationId xmlns:a16="http://schemas.microsoft.com/office/drawing/2014/main" id="{AD78C4EE-E69C-14BD-C263-817971A6B4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56" r="15656" b="-1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6" y="365125"/>
            <a:ext cx="3198409" cy="1899912"/>
          </a:xfrm>
        </p:spPr>
        <p:txBody>
          <a:bodyPr>
            <a:normAutofit/>
          </a:bodyPr>
          <a:lstStyle/>
          <a:p>
            <a:r>
              <a:rPr lang="en-IN" sz="4000" dirty="0"/>
              <a:t>Application Focus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2434201"/>
            <a:ext cx="3198410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• Manual inspection is error-prone and inconsistent.</a:t>
            </a:r>
          </a:p>
          <a:p>
            <a:pPr marL="0" indent="0">
              <a:buNone/>
            </a:pPr>
            <a:r>
              <a:rPr lang="en-IN" sz="2000" dirty="0"/>
              <a:t>• Intelligent systems can automate defect detection reliably.</a:t>
            </a:r>
          </a:p>
          <a:p>
            <a:pPr marL="0" indent="0">
              <a:buNone/>
            </a:pPr>
            <a:r>
              <a:rPr lang="en-IN" sz="2000" dirty="0"/>
              <a:t>• Aim: Build a CNN model to classify industrial surface defects consistently.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art board with arrows in the center&#10;&#10;Description automatically generated">
            <a:extLst>
              <a:ext uri="{FF2B5EF4-FFF2-40B4-BE49-F238E27FC236}">
                <a16:creationId xmlns:a16="http://schemas.microsoft.com/office/drawing/2014/main" id="{7D0D1DA2-3191-286F-178F-61DD080B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288" b="2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772" y="91993"/>
            <a:ext cx="3254580" cy="1899912"/>
          </a:xfrm>
        </p:spPr>
        <p:txBody>
          <a:bodyPr>
            <a:normAutofit/>
          </a:bodyPr>
          <a:lstStyle/>
          <a:p>
            <a:r>
              <a:rPr lang="en-IN" sz="4000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3709" y="1792933"/>
            <a:ext cx="3254579" cy="3742762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IN" sz="2000" dirty="0"/>
              <a:t>• Design and train a CNN to classify six defect categories.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2000" dirty="0"/>
              <a:t>• Apply image resizing and normalization pre-processing.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2000" dirty="0"/>
              <a:t>• Use Kera's </a:t>
            </a:r>
            <a:r>
              <a:rPr lang="en-IN" sz="2000" dirty="0" err="1"/>
              <a:t>flow_from_directory</a:t>
            </a:r>
            <a:r>
              <a:rPr lang="en-IN" sz="2000" dirty="0"/>
              <a:t>() for efficient data loading.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2000" dirty="0"/>
              <a:t>• Evaluate model using accuracy, precision, recall, F1-score, and confusion matrix.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2000" dirty="0"/>
              <a:t>• Plot learning curves and discuss industrial applicability.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riting in a book&#10;&#10;Description automatically generated">
            <a:extLst>
              <a:ext uri="{FF2B5EF4-FFF2-40B4-BE49-F238E27FC236}">
                <a16:creationId xmlns:a16="http://schemas.microsoft.com/office/drawing/2014/main" id="{ABEE820E-BF5F-B101-9959-23CC2F0145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46" r="2" b="6184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2021" y="365125"/>
            <a:ext cx="3183328" cy="1899912"/>
          </a:xfrm>
        </p:spPr>
        <p:txBody>
          <a:bodyPr>
            <a:noAutofit/>
          </a:bodyPr>
          <a:lstStyle/>
          <a:p>
            <a:r>
              <a:rPr lang="en-IN" sz="4000" dirty="0"/>
              <a:t>Literature Review - Core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6" y="2434201"/>
            <a:ext cx="3281537" cy="3742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dirty="0"/>
              <a:t>• CNNs: Strong for structured image classification tasks.</a:t>
            </a:r>
          </a:p>
          <a:p>
            <a:pPr marL="0" indent="0">
              <a:buNone/>
            </a:pPr>
            <a:r>
              <a:rPr lang="en-IN" sz="2000" dirty="0"/>
              <a:t>• Autoencoders: Useful for unsupervised anomaly detection.</a:t>
            </a:r>
          </a:p>
          <a:p>
            <a:pPr marL="0" indent="0">
              <a:buNone/>
            </a:pPr>
            <a:r>
              <a:rPr lang="en-IN" sz="2000" dirty="0"/>
              <a:t>• GANs: Address class imbalance by generating synthetic samples.</a:t>
            </a:r>
          </a:p>
          <a:p>
            <a:pPr marL="0" indent="0">
              <a:buNone/>
            </a:pPr>
            <a:r>
              <a:rPr lang="en-IN" sz="2000" dirty="0"/>
              <a:t>• Vision Transformers (</a:t>
            </a:r>
            <a:r>
              <a:rPr lang="en-IN" sz="2000" dirty="0" err="1"/>
              <a:t>ViTs</a:t>
            </a:r>
            <a:r>
              <a:rPr lang="en-IN" sz="2000" dirty="0"/>
              <a:t>): Model complex relationships in high-resolution images.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ablet on top of a book&#10;&#10;Description automatically generated">
            <a:extLst>
              <a:ext uri="{FF2B5EF4-FFF2-40B4-BE49-F238E27FC236}">
                <a16:creationId xmlns:a16="http://schemas.microsoft.com/office/drawing/2014/main" id="{7A884476-DAF2-82C0-F896-81C419DD4B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474" r="1" b="1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5564" y="267145"/>
            <a:ext cx="3943349" cy="189991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IN" sz="4000" dirty="0"/>
              <a:t>Literature Review - Strengths and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2434201"/>
            <a:ext cx="3290206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• Strengths: CNNs achieve &gt;95% accuracy, fast training with transfer learning.</a:t>
            </a:r>
          </a:p>
          <a:p>
            <a:pPr marL="0" indent="0">
              <a:buNone/>
            </a:pPr>
            <a:r>
              <a:rPr lang="en-IN" sz="2000" dirty="0"/>
              <a:t>• Challenges: Overfitting on small datasets, </a:t>
            </a:r>
            <a:r>
              <a:rPr lang="en-IN" sz="2000" dirty="0" err="1"/>
              <a:t>explainability</a:t>
            </a:r>
            <a:r>
              <a:rPr lang="en-IN" sz="2000" dirty="0"/>
              <a:t> issues, high computational cost.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a city skyline">
            <a:extLst>
              <a:ext uri="{FF2B5EF4-FFF2-40B4-BE49-F238E27FC236}">
                <a16:creationId xmlns:a16="http://schemas.microsoft.com/office/drawing/2014/main" id="{7E391A78-11DA-B857-5132-B493A97CAB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098" r="15314" b="-1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6832" y="206094"/>
            <a:ext cx="2866642" cy="1899912"/>
          </a:xfrm>
        </p:spPr>
        <p:txBody>
          <a:bodyPr>
            <a:normAutofit/>
          </a:bodyPr>
          <a:lstStyle/>
          <a:p>
            <a:r>
              <a:rPr lang="en-IN" sz="4000" dirty="0"/>
              <a:t>Real-World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6490" y="1959188"/>
            <a:ext cx="3258809" cy="3742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dirty="0"/>
              <a:t>• Manufacturing: Automated defect detection improves production quality.</a:t>
            </a:r>
          </a:p>
          <a:p>
            <a:pPr marL="0" indent="0">
              <a:buNone/>
            </a:pPr>
            <a:r>
              <a:rPr lang="en-IN" sz="2000" dirty="0"/>
              <a:t>• Healthcare: Deep learning aids in diagnostic imaging like tumour detection.</a:t>
            </a:r>
          </a:p>
          <a:p>
            <a:pPr marL="0" indent="0">
              <a:buNone/>
            </a:pPr>
            <a:r>
              <a:rPr lang="en-IN" sz="2000" dirty="0"/>
              <a:t>• Transportation: Road surface inspections for autonomous vehicles.</a:t>
            </a:r>
          </a:p>
          <a:p>
            <a:pPr marL="0" indent="0">
              <a:buNone/>
            </a:pPr>
            <a:r>
              <a:rPr lang="en-IN" sz="2000" dirty="0"/>
              <a:t>• Security: Real-time surveillance and threat detection with object recognition.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8086" y="0"/>
            <a:ext cx="5565913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0349" y="609600"/>
            <a:ext cx="3105011" cy="13308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sz="4000" dirty="0"/>
              <a:t>Dataset Overview</a:t>
            </a:r>
            <a:endParaRPr lang="en-IN" sz="4000" dirty="0"/>
          </a:p>
        </p:txBody>
      </p:sp>
      <p:pic>
        <p:nvPicPr>
          <p:cNvPr id="5" name="Picture 4" descr="A person sitting on a computer&#10;&#10;Description automatically generated">
            <a:extLst>
              <a:ext uri="{FF2B5EF4-FFF2-40B4-BE49-F238E27FC236}">
                <a16:creationId xmlns:a16="http://schemas.microsoft.com/office/drawing/2014/main" id="{7A329D69-2553-7390-87F4-B10A6151EF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673" r="1" b="1"/>
          <a:stretch/>
        </p:blipFill>
        <p:spPr>
          <a:xfrm>
            <a:off x="20" y="10"/>
            <a:ext cx="5176278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0347" y="2194102"/>
            <a:ext cx="3558649" cy="39085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dirty="0"/>
              <a:t>• NEU Surface Defect Dataset: 1,800 grayscale images across six classes.</a:t>
            </a:r>
          </a:p>
          <a:p>
            <a:pPr marL="0" indent="0">
              <a:buNone/>
            </a:pPr>
            <a:r>
              <a:rPr lang="en-IN" sz="2000" dirty="0"/>
              <a:t>• Classes include Crazing, Inclusion, Patches, Pitted Surface, Rolled-in Scale, Scratches.</a:t>
            </a:r>
          </a:p>
          <a:p>
            <a:pPr marL="0" indent="0">
              <a:buNone/>
            </a:pPr>
            <a:r>
              <a:rPr lang="en-IN" sz="2000" dirty="0"/>
              <a:t>• Data split into training, validation, and testing directories.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8086" y="0"/>
            <a:ext cx="5565913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0349" y="609600"/>
            <a:ext cx="3356768" cy="133083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IN" sz="4000" dirty="0"/>
              <a:t>Pre-processing Pipeline</a:t>
            </a:r>
          </a:p>
        </p:txBody>
      </p:sp>
      <p:pic>
        <p:nvPicPr>
          <p:cNvPr id="5" name="Picture 4" descr="Metal tubes aligned in an angle">
            <a:extLst>
              <a:ext uri="{FF2B5EF4-FFF2-40B4-BE49-F238E27FC236}">
                <a16:creationId xmlns:a16="http://schemas.microsoft.com/office/drawing/2014/main" id="{D1B40DE9-65CC-1001-B33A-52A72C9B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909" r="20709" b="-1"/>
          <a:stretch/>
        </p:blipFill>
        <p:spPr>
          <a:xfrm>
            <a:off x="20" y="10"/>
            <a:ext cx="5176278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0348" y="2194102"/>
            <a:ext cx="3105010" cy="39085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dirty="0"/>
              <a:t>• Images resized to 224x224 pixels for model compatibility.</a:t>
            </a:r>
          </a:p>
          <a:p>
            <a:pPr marL="0" indent="0">
              <a:buNone/>
            </a:pPr>
            <a:r>
              <a:rPr lang="en-IN" sz="2000" dirty="0"/>
              <a:t>• Grayscale format maintained.</a:t>
            </a:r>
          </a:p>
          <a:p>
            <a:pPr marL="0" indent="0">
              <a:buNone/>
            </a:pPr>
            <a:r>
              <a:rPr lang="en-IN" sz="2000" dirty="0"/>
              <a:t>• Normalization applied to scale pixel values to [0,1].</a:t>
            </a:r>
          </a:p>
          <a:p>
            <a:pPr marL="0" indent="0">
              <a:buNone/>
            </a:pPr>
            <a:r>
              <a:rPr lang="en-IN" sz="2000" dirty="0"/>
              <a:t>• </a:t>
            </a:r>
            <a:r>
              <a:rPr lang="en-IN" sz="2000" dirty="0" err="1"/>
              <a:t>ImageDataGenerator</a:t>
            </a:r>
            <a:r>
              <a:rPr lang="en-IN" sz="2000" dirty="0"/>
              <a:t> used for efficient loading and minimal augmentation.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755</Words>
  <Application>Microsoft Macintosh PowerPoint</Application>
  <PresentationFormat>On-screen Show (4:3)</PresentationFormat>
  <Paragraphs>84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Deep Learning for Surface Defect Detection</vt:lpstr>
      <vt:lpstr>Introduction</vt:lpstr>
      <vt:lpstr>Application Focus</vt:lpstr>
      <vt:lpstr>Objectives</vt:lpstr>
      <vt:lpstr>Literature Review - Core Techniques</vt:lpstr>
      <vt:lpstr>Literature Review - Strengths and Challenges</vt:lpstr>
      <vt:lpstr>Real-World Applications</vt:lpstr>
      <vt:lpstr>Dataset Overview</vt:lpstr>
      <vt:lpstr>Pre-processing Pipeline</vt:lpstr>
      <vt:lpstr>Model Architecture</vt:lpstr>
      <vt:lpstr>Training History</vt:lpstr>
      <vt:lpstr>Classification Metrics</vt:lpstr>
      <vt:lpstr>Observations</vt:lpstr>
      <vt:lpstr>Learning Curves</vt:lpstr>
      <vt:lpstr>Confusion Matrix</vt:lpstr>
      <vt:lpstr>Future Work - Identified Limitations</vt:lpstr>
      <vt:lpstr>Proposed Improvements</vt:lpstr>
      <vt:lpstr>Conclusion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Surface Defect Detection</dc:title>
  <dc:subject/>
  <dc:creator/>
  <cp:keywords/>
  <dc:description>generated using python-pptx</dc:description>
  <cp:lastModifiedBy>Konakalla, Soma Sai Meghana</cp:lastModifiedBy>
  <cp:revision>2</cp:revision>
  <dcterms:created xsi:type="dcterms:W3CDTF">2013-01-27T09:14:16Z</dcterms:created>
  <dcterms:modified xsi:type="dcterms:W3CDTF">2025-04-27T19:31:03Z</dcterms:modified>
  <cp:category/>
</cp:coreProperties>
</file>